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Edwardian Script ITC" panose="030303020407070D0804" pitchFamily="66" charset="0"/>
      <p:regular r:id="rId20"/>
    </p:embeddedFont>
    <p:embeddedFont>
      <p:font typeface="TT Interphases" panose="020B0604020202020204" charset="0"/>
      <p:regular r:id="rId21"/>
    </p:embeddedFont>
    <p:embeddedFont>
      <p:font typeface="TT Interphases Bold" panose="020B0604020202020204" charset="0"/>
      <p:regular r:id="rId22"/>
    </p:embeddedFont>
    <p:embeddedFont>
      <p:font typeface="TT Ramilla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4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F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288416" y="8005906"/>
            <a:ext cx="487933" cy="1606965"/>
          </a:xfrm>
          <a:custGeom>
            <a:avLst/>
            <a:gdLst/>
            <a:ahLst/>
            <a:cxnLst/>
            <a:rect l="l" t="t" r="r" b="b"/>
            <a:pathLst>
              <a:path w="487933" h="1606965">
                <a:moveTo>
                  <a:pt x="0" y="0"/>
                </a:moveTo>
                <a:lnTo>
                  <a:pt x="487933" y="0"/>
                </a:lnTo>
                <a:lnTo>
                  <a:pt x="487933" y="1606966"/>
                </a:lnTo>
                <a:lnTo>
                  <a:pt x="0" y="1606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15373" y="5602407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73949" y="-776644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9" y="0"/>
                </a:lnTo>
                <a:lnTo>
                  <a:pt x="7889919" y="8006374"/>
                </a:lnTo>
                <a:lnTo>
                  <a:pt x="0" y="800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98382" y="6281318"/>
            <a:ext cx="3474765" cy="3310503"/>
          </a:xfrm>
          <a:custGeom>
            <a:avLst/>
            <a:gdLst/>
            <a:ahLst/>
            <a:cxnLst/>
            <a:rect l="l" t="t" r="r" b="b"/>
            <a:pathLst>
              <a:path w="3474765" h="3310503">
                <a:moveTo>
                  <a:pt x="0" y="0"/>
                </a:moveTo>
                <a:lnTo>
                  <a:pt x="3474765" y="0"/>
                </a:lnTo>
                <a:lnTo>
                  <a:pt x="3474765" y="3310503"/>
                </a:lnTo>
                <a:lnTo>
                  <a:pt x="0" y="3310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21947" y="3488248"/>
            <a:ext cx="3474765" cy="3310503"/>
          </a:xfrm>
          <a:custGeom>
            <a:avLst/>
            <a:gdLst/>
            <a:ahLst/>
            <a:cxnLst/>
            <a:rect l="l" t="t" r="r" b="b"/>
            <a:pathLst>
              <a:path w="3474765" h="3310503">
                <a:moveTo>
                  <a:pt x="0" y="0"/>
                </a:moveTo>
                <a:lnTo>
                  <a:pt x="3474764" y="0"/>
                </a:lnTo>
                <a:lnTo>
                  <a:pt x="3474764" y="3310504"/>
                </a:lnTo>
                <a:lnTo>
                  <a:pt x="0" y="3310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2488599" y="8301230"/>
            <a:ext cx="5037401" cy="95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32"/>
              </a:lnSpc>
              <a:spcBef>
                <a:spcPct val="0"/>
              </a:spcBef>
            </a:pPr>
            <a:r>
              <a:rPr lang="en-US" sz="2737" spc="-27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Presented by</a:t>
            </a:r>
          </a:p>
          <a:p>
            <a:pPr marL="0" lvl="0" indent="0" algn="l">
              <a:lnSpc>
                <a:spcPts val="3832"/>
              </a:lnSpc>
              <a:spcBef>
                <a:spcPct val="0"/>
              </a:spcBef>
            </a:pPr>
            <a:r>
              <a:rPr lang="en-US" sz="2737" spc="-27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[ANNAVAJJALA  RAMPRASAD]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71550"/>
            <a:ext cx="12872018" cy="223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104"/>
              </a:lnSpc>
            </a:pPr>
            <a:r>
              <a:rPr lang="en-US" sz="10400" spc="-780">
                <a:solidFill>
                  <a:srgbClr val="FFFFFF"/>
                </a:solidFill>
                <a:latin typeface="TT Ramillas"/>
                <a:ea typeface="TT Ramillas"/>
                <a:cs typeface="TT Ramillas"/>
                <a:sym typeface="TT Ramillas"/>
              </a:rPr>
              <a:t>Credit Card Risk Analysis</a:t>
            </a:r>
          </a:p>
          <a:p>
            <a:pPr marL="0" lvl="0" indent="0" algn="l">
              <a:lnSpc>
                <a:spcPts val="4537"/>
              </a:lnSpc>
            </a:pPr>
            <a:r>
              <a:rPr lang="en-US" sz="3601" spc="-270">
                <a:solidFill>
                  <a:srgbClr val="FFFFFF"/>
                </a:solidFill>
                <a:latin typeface="TT Ramillas"/>
                <a:ea typeface="TT Ramillas"/>
                <a:cs typeface="TT Ramillas"/>
                <a:sym typeface="TT Ramillas"/>
              </a:rPr>
              <a:t> Exploratory Data Analysis on Loan Applications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2036" y="1804354"/>
            <a:ext cx="8889987" cy="5800717"/>
          </a:xfrm>
          <a:custGeom>
            <a:avLst/>
            <a:gdLst/>
            <a:ahLst/>
            <a:cxnLst/>
            <a:rect l="l" t="t" r="r" b="b"/>
            <a:pathLst>
              <a:path w="8889987" h="5800717">
                <a:moveTo>
                  <a:pt x="0" y="0"/>
                </a:moveTo>
                <a:lnTo>
                  <a:pt x="8889987" y="0"/>
                </a:lnTo>
                <a:lnTo>
                  <a:pt x="8889987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2036" y="799215"/>
            <a:ext cx="15987638" cy="55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924" lvl="1" indent="-354462" algn="l">
              <a:lnSpc>
                <a:spcPts val="4597"/>
              </a:lnSpc>
              <a:buFont typeface="Arial"/>
              <a:buChar char="•"/>
            </a:pPr>
            <a:r>
              <a:rPr lang="en-US" sz="3283" spc="-3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Correlation Heatmap- Previous Application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52023" y="1589399"/>
            <a:ext cx="8165112" cy="706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573" lvl="1" indent="-269786" algn="l">
              <a:lnSpc>
                <a:spcPts val="3498"/>
              </a:lnSpc>
              <a:buFont typeface="Arial"/>
              <a:buChar char="•"/>
            </a:pPr>
            <a:r>
              <a:rPr lang="en-US" sz="2499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Credit Amount (AMT_CREDIT) strongly correlates with Annuity (AMT_ANNUITY) and Goods Price (AMT_GOODS_PRICE) → bigger loans lead to higher payments.</a:t>
            </a:r>
          </a:p>
          <a:p>
            <a:pPr marL="539573" lvl="1" indent="-269786" algn="l">
              <a:lnSpc>
                <a:spcPts val="3498"/>
              </a:lnSpc>
              <a:buFont typeface="Arial"/>
              <a:buChar char="•"/>
            </a:pPr>
            <a:r>
              <a:rPr lang="en-US" sz="2499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APP_CREDIT_RATIO and Approval Rate are linked, reflecting risk tied to loan approval chances.</a:t>
            </a:r>
          </a:p>
          <a:p>
            <a:pPr marL="539573" lvl="1" indent="-269786" algn="l">
              <a:lnSpc>
                <a:spcPts val="3498"/>
              </a:lnSpc>
              <a:buFont typeface="Arial"/>
              <a:buChar char="•"/>
            </a:pPr>
            <a:r>
              <a:rPr lang="en-US" sz="2499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Number of Previous Applications (NUM_PREV_APPS) correlates with Number of Refused Applications → frequent applications increase rejection chances.</a:t>
            </a:r>
          </a:p>
          <a:p>
            <a:pPr marL="539573" lvl="1" indent="-269786" algn="l">
              <a:lnSpc>
                <a:spcPts val="3498"/>
              </a:lnSpc>
              <a:buFont typeface="Arial"/>
              <a:buChar char="•"/>
            </a:pPr>
            <a:r>
              <a:rPr lang="en-US" sz="2499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Days-related features (e.g., DAYS_DECISION, DAYS_FIRST_DUE, DAYS_LAST_DUE) show weak-to-moderate correlation, representing timing patterns of repayments.</a:t>
            </a:r>
          </a:p>
          <a:p>
            <a:pPr marL="539573" lvl="1" indent="-269786" algn="l">
              <a:lnSpc>
                <a:spcPts val="3498"/>
              </a:lnSpc>
              <a:buFont typeface="Arial"/>
              <a:buChar char="•"/>
            </a:pPr>
            <a:r>
              <a:rPr lang="en-US" sz="2499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Heatmap indicates past credit behavior and repayment history are strong signals of default risk.</a:t>
            </a:r>
          </a:p>
          <a:p>
            <a:pPr algn="l">
              <a:lnSpc>
                <a:spcPts val="3498"/>
              </a:lnSpc>
              <a:spcBef>
                <a:spcPct val="0"/>
              </a:spcBef>
            </a:pPr>
            <a:endParaRPr lang="en-US" sz="2499" spc="-24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0717" y="1934928"/>
            <a:ext cx="8704618" cy="6075865"/>
          </a:xfrm>
          <a:custGeom>
            <a:avLst/>
            <a:gdLst/>
            <a:ahLst/>
            <a:cxnLst/>
            <a:rect l="l" t="t" r="r" b="b"/>
            <a:pathLst>
              <a:path w="8704618" h="6075865">
                <a:moveTo>
                  <a:pt x="0" y="0"/>
                </a:moveTo>
                <a:lnTo>
                  <a:pt x="8704618" y="0"/>
                </a:lnTo>
                <a:lnTo>
                  <a:pt x="8704618" y="6075865"/>
                </a:lnTo>
                <a:lnTo>
                  <a:pt x="0" y="6075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9" r="-208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962025"/>
            <a:ext cx="9850925" cy="49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260" lvl="1" indent="-302130" algn="ctr">
              <a:lnSpc>
                <a:spcPts val="3918"/>
              </a:lnSpc>
              <a:buFont typeface="Arial"/>
              <a:buChar char="•"/>
            </a:pPr>
            <a:r>
              <a:rPr lang="en-US" sz="2798" spc="-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Correlation Heatmap(Top 15 Features) - Merged 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1887303"/>
            <a:ext cx="9512947" cy="731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106" lvl="1" indent="-263053" algn="l">
              <a:lnSpc>
                <a:spcPts val="3411"/>
              </a:lnSpc>
              <a:buFont typeface="Arial"/>
              <a:buChar char="•"/>
            </a:pPr>
            <a:r>
              <a:rPr lang="en-US" sz="2436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EXT_SOURCE_2, EXT_SOURCE_3, EXT_SOURCE_1 have the strongest negative correlation with TARGET → higher external scores = lower default risk.</a:t>
            </a:r>
          </a:p>
          <a:p>
            <a:pPr marL="526106" lvl="1" indent="-263053" algn="l">
              <a:lnSpc>
                <a:spcPts val="3411"/>
              </a:lnSpc>
              <a:buFont typeface="Arial"/>
              <a:buChar char="•"/>
            </a:pPr>
            <a:r>
              <a:rPr lang="en-US" sz="2436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DAYS_BIRTH is negatively correlated with TARGET → younger clients are riskier, older clients are safer.</a:t>
            </a:r>
          </a:p>
          <a:p>
            <a:pPr marL="526106" lvl="1" indent="-263053" algn="l">
              <a:lnSpc>
                <a:spcPts val="3411"/>
              </a:lnSpc>
              <a:buFont typeface="Arial"/>
              <a:buChar char="•"/>
            </a:pPr>
            <a:r>
              <a:rPr lang="en-US" sz="2436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Approval Rate and Number of Refused Applications show moderate links to default → past loan history is an important risk signal.</a:t>
            </a:r>
          </a:p>
          <a:p>
            <a:pPr marL="526106" lvl="1" indent="-263053" algn="l">
              <a:lnSpc>
                <a:spcPts val="3411"/>
              </a:lnSpc>
              <a:buFont typeface="Arial"/>
              <a:buChar char="•"/>
            </a:pPr>
            <a:r>
              <a:rPr lang="en-US" sz="2436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Region Rating variables (REGION_RATING_CLIENT, REGION_RATING_CLIENT_W_CITY) are slightly correlated → weaker regions show higher default risk.</a:t>
            </a:r>
          </a:p>
          <a:p>
            <a:pPr marL="526106" lvl="1" indent="-263053" algn="l">
              <a:lnSpc>
                <a:spcPts val="3411"/>
              </a:lnSpc>
              <a:buFont typeface="Arial"/>
              <a:buChar char="•"/>
            </a:pPr>
            <a:r>
              <a:rPr lang="en-US" sz="2436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Employment-related features (DAYS_EMPLOYED, FLAG_EMP_PHONE) also provide additional insight into repayment ability.</a:t>
            </a:r>
          </a:p>
          <a:p>
            <a:pPr marL="526106" lvl="1" indent="-263053" algn="l">
              <a:lnSpc>
                <a:spcPts val="3411"/>
              </a:lnSpc>
              <a:buFont typeface="Arial"/>
              <a:buChar char="•"/>
            </a:pPr>
            <a:r>
              <a:rPr lang="en-US" sz="2436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Overall: External credit scores + age + past loan approvals/refusals are the strongest predictors of loan default.</a:t>
            </a:r>
          </a:p>
          <a:p>
            <a:pPr algn="l">
              <a:lnSpc>
                <a:spcPts val="3411"/>
              </a:lnSpc>
              <a:spcBef>
                <a:spcPct val="0"/>
              </a:spcBef>
            </a:pPr>
            <a:endParaRPr lang="en-US" sz="2436" spc="-24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67809" y="537814"/>
            <a:ext cx="5514591" cy="961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798" b="1" spc="-27" dirty="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DRIVER FEATURE SUMMARY</a:t>
            </a:r>
          </a:p>
          <a:p>
            <a:pPr algn="ctr">
              <a:lnSpc>
                <a:spcPts val="3918"/>
              </a:lnSpc>
              <a:spcBef>
                <a:spcPct val="0"/>
              </a:spcBef>
            </a:pPr>
            <a:endParaRPr lang="en-US" sz="2798" b="1" spc="-27" dirty="0">
              <a:solidFill>
                <a:srgbClr val="000000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83972" y="1337914"/>
            <a:ext cx="11754939" cy="792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Key Drivers of Loan Default identified: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External Credit Scores (EXT_SOURCE_1, EXT_SOURCE_2, EXT_SOURCE_3)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→ Strongest predictors; lower scores = higher default risk.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Applicant Age (DAYS_BIRTH)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→ Younger clients more likely to default; older applicants more reliable.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Previous Loan History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→ Higher refused applications → more default risk.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→ Higher approval rates → lower default risk.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Financial Ratios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→ Credit/Income ratio helps detect overstretched borrowers.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→ Annuity &amp; credit amounts moderately related to repayment ability.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Regional &amp; Employment Factors</a:t>
            </a:r>
          </a:p>
          <a:p>
            <a:pPr marL="604260" lvl="1" indent="-302130" algn="l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→ Clients in weaker-rated regions and unstable jobs show slightly higher risk.</a:t>
            </a:r>
          </a:p>
          <a:p>
            <a:pPr algn="l">
              <a:lnSpc>
                <a:spcPts val="3918"/>
              </a:lnSpc>
              <a:spcBef>
                <a:spcPct val="0"/>
              </a:spcBef>
            </a:pPr>
            <a:endParaRPr lang="en-US" sz="2798" spc="-27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46499"/>
            <a:ext cx="14886027" cy="586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endParaRPr dirty="0"/>
          </a:p>
          <a:p>
            <a:pPr algn="l">
              <a:lnSpc>
                <a:spcPts val="3918"/>
              </a:lnSpc>
            </a:pPr>
            <a:endParaRPr dirty="0"/>
          </a:p>
          <a:p>
            <a:pPr marL="669029" lvl="1" indent="-334514" algn="l">
              <a:lnSpc>
                <a:spcPts val="4338"/>
              </a:lnSpc>
              <a:buFont typeface="Arial"/>
              <a:buChar char="•"/>
            </a:pPr>
            <a:r>
              <a:rPr lang="en-US" sz="3098" spc="-30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 defaults linked to low external credit scores and younger age groups.</a:t>
            </a:r>
          </a:p>
          <a:p>
            <a:pPr algn="l">
              <a:lnSpc>
                <a:spcPts val="4338"/>
              </a:lnSpc>
            </a:pPr>
            <a:endParaRPr lang="en-US" sz="3098" spc="-30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669029" lvl="1" indent="-334514" algn="l">
              <a:lnSpc>
                <a:spcPts val="4338"/>
              </a:lnSpc>
              <a:buFont typeface="Arial"/>
              <a:buChar char="•"/>
            </a:pPr>
            <a:r>
              <a:rPr lang="en-US" sz="3098" spc="-30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Past loan history (approvals/refusals) is a strong predictor of repayment ability.</a:t>
            </a:r>
          </a:p>
          <a:p>
            <a:pPr algn="l">
              <a:lnSpc>
                <a:spcPts val="4338"/>
              </a:lnSpc>
            </a:pPr>
            <a:endParaRPr lang="en-US" sz="3098" spc="-30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669029" lvl="1" indent="-334514" algn="l">
              <a:lnSpc>
                <a:spcPts val="4338"/>
              </a:lnSpc>
              <a:buFont typeface="Arial"/>
              <a:buChar char="•"/>
            </a:pPr>
            <a:r>
              <a:rPr lang="en-US" sz="3098" spc="-30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Financial ratios (credit/income, annuity amounts) highlight overstretched borrowers.</a:t>
            </a:r>
          </a:p>
          <a:p>
            <a:pPr algn="l">
              <a:lnSpc>
                <a:spcPts val="4338"/>
              </a:lnSpc>
            </a:pPr>
            <a:endParaRPr lang="en-US" sz="3098" spc="-30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669029" lvl="1" indent="-334514" algn="l">
              <a:lnSpc>
                <a:spcPts val="4338"/>
              </a:lnSpc>
              <a:buFont typeface="Arial"/>
              <a:buChar char="•"/>
            </a:pPr>
            <a:r>
              <a:rPr lang="en-US" sz="3098" spc="-30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Target variable imbalance observed → requires careful handling in modeling.</a:t>
            </a:r>
          </a:p>
          <a:p>
            <a:pPr algn="l">
              <a:lnSpc>
                <a:spcPts val="4338"/>
              </a:lnSpc>
            </a:pPr>
            <a:endParaRPr lang="en-US" sz="3098" spc="-30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669029" lvl="1" indent="-334514" algn="l">
              <a:lnSpc>
                <a:spcPts val="4338"/>
              </a:lnSpc>
              <a:buFont typeface="Arial"/>
              <a:buChar char="•"/>
            </a:pPr>
            <a:r>
              <a:rPr lang="en-US" sz="3098" spc="-30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Recommendation: Banks should use these drivers for better risk segmentation.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924210" y="537814"/>
            <a:ext cx="6039190" cy="461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8" b="1" spc="-27" dirty="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INSIGHTS &amp; RECOMMENDATIONS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57802" y="518764"/>
            <a:ext cx="3105398" cy="722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8"/>
              </a:lnSpc>
              <a:spcBef>
                <a:spcPct val="0"/>
              </a:spcBef>
            </a:pPr>
            <a:r>
              <a:rPr lang="en-US" sz="4198" b="1" spc="-41" dirty="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32627"/>
            <a:ext cx="16907947" cy="468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3797" lvl="1" indent="-366899" algn="l">
              <a:lnSpc>
                <a:spcPts val="4758"/>
              </a:lnSpc>
              <a:buFont typeface="Arial"/>
              <a:buChar char="•"/>
            </a:pPr>
            <a:r>
              <a:rPr lang="en-US" sz="3398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EDA successfully identified key drivers of credit risk.</a:t>
            </a:r>
          </a:p>
          <a:p>
            <a:pPr algn="l">
              <a:lnSpc>
                <a:spcPts val="4758"/>
              </a:lnSpc>
            </a:pPr>
            <a:endParaRPr lang="en-US" sz="3398" spc="-33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733797" lvl="1" indent="-366899" algn="l">
              <a:lnSpc>
                <a:spcPts val="4758"/>
              </a:lnSpc>
              <a:buFont typeface="Arial"/>
              <a:buChar char="•"/>
            </a:pPr>
            <a:r>
              <a:rPr lang="en-US" sz="3398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Patterns help differentiate safe vs risky clients.</a:t>
            </a:r>
          </a:p>
          <a:p>
            <a:pPr algn="l">
              <a:lnSpc>
                <a:spcPts val="4758"/>
              </a:lnSpc>
            </a:pPr>
            <a:endParaRPr lang="en-US" sz="3398" spc="-33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733797" lvl="1" indent="-366899" algn="l">
              <a:lnSpc>
                <a:spcPts val="4758"/>
              </a:lnSpc>
              <a:buFont typeface="Arial"/>
              <a:buChar char="•"/>
            </a:pPr>
            <a:r>
              <a:rPr lang="en-US" sz="3398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Insights can reduce losses from defaulters while ensuring good clients are not rejected.</a:t>
            </a:r>
          </a:p>
          <a:p>
            <a:pPr algn="l">
              <a:lnSpc>
                <a:spcPts val="4758"/>
              </a:lnSpc>
            </a:pPr>
            <a:endParaRPr lang="en-US" sz="3398" spc="-33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733797" lvl="1" indent="-366899" algn="l">
              <a:lnSpc>
                <a:spcPts val="4758"/>
              </a:lnSpc>
              <a:buFont typeface="Arial"/>
              <a:buChar char="•"/>
            </a:pPr>
            <a:r>
              <a:rPr lang="en-US" sz="3398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Sets a strong base for predictive modeling &amp; credit scoring systems.</a:t>
            </a:r>
          </a:p>
          <a:p>
            <a:pPr algn="l">
              <a:lnSpc>
                <a:spcPts val="3918"/>
              </a:lnSpc>
              <a:spcBef>
                <a:spcPct val="0"/>
              </a:spcBef>
            </a:pPr>
            <a:endParaRPr lang="en-US" sz="3398" spc="-33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58840" y="1108553"/>
            <a:ext cx="11859377" cy="8069894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5607369" y="1365529"/>
            <a:ext cx="11362320" cy="7555943"/>
            <a:chOff x="0" y="0"/>
            <a:chExt cx="122225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2256" cy="812800"/>
            </a:xfrm>
            <a:custGeom>
              <a:avLst/>
              <a:gdLst/>
              <a:ahLst/>
              <a:cxnLst/>
              <a:rect l="l" t="t" r="r" b="b"/>
              <a:pathLst>
                <a:path w="1222256" h="812800">
                  <a:moveTo>
                    <a:pt x="0" y="0"/>
                  </a:moveTo>
                  <a:lnTo>
                    <a:pt x="1222256" y="0"/>
                  </a:lnTo>
                  <a:lnTo>
                    <a:pt x="12222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25187" b="-2518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23248" y="3265140"/>
            <a:ext cx="6982269" cy="3756720"/>
            <a:chOff x="0" y="0"/>
            <a:chExt cx="9309692" cy="500896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9309692" cy="500896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524778" y="599691"/>
              <a:ext cx="8260135" cy="2507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26"/>
                </a:lnSpc>
              </a:pPr>
              <a:r>
                <a:rPr lang="en-US" sz="6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ANNAVAJJALA RAMPRASAD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24778" y="3461426"/>
              <a:ext cx="8260135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email:- annavajjalaramprasad10@gmail.com</a:t>
              </a:r>
            </a:p>
            <a:p>
              <a:pPr marL="0" lvl="0" indent="0"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Mobile:- 9989685803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5143500"/>
            <a:ext cx="14020800" cy="2465988"/>
            <a:chOff x="0" y="-433164"/>
            <a:chExt cx="24496183" cy="70090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433164"/>
              <a:ext cx="24496183" cy="58990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640"/>
                </a:lnSpc>
              </a:pPr>
              <a:r>
                <a:rPr lang="en-US" sz="23280" dirty="0">
                  <a:solidFill>
                    <a:srgbClr val="000000"/>
                  </a:solidFill>
                  <a:latin typeface="Edwardian Script ITC" panose="030303020407070D0804" pitchFamily="66" charset="0"/>
                  <a:ea typeface="Blosta Script"/>
                  <a:cs typeface="Blosta Script"/>
                  <a:sym typeface="Blosta Script"/>
                </a:rPr>
                <a:t>Thank you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08715" y="2368524"/>
              <a:ext cx="19423964" cy="4207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4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26531" y="1028700"/>
            <a:ext cx="2160557" cy="8548967"/>
          </a:xfrm>
          <a:custGeom>
            <a:avLst/>
            <a:gdLst/>
            <a:ahLst/>
            <a:cxnLst/>
            <a:rect l="l" t="t" r="r" b="b"/>
            <a:pathLst>
              <a:path w="2160557" h="8548967">
                <a:moveTo>
                  <a:pt x="0" y="0"/>
                </a:moveTo>
                <a:lnTo>
                  <a:pt x="2160557" y="0"/>
                </a:lnTo>
                <a:lnTo>
                  <a:pt x="2160557" y="8548967"/>
                </a:lnTo>
                <a:lnTo>
                  <a:pt x="0" y="8548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2600" y="1074443"/>
            <a:ext cx="4603110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5697" y="1939176"/>
            <a:ext cx="8445253" cy="46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6"/>
              </a:lnSpc>
              <a:spcBef>
                <a:spcPct val="0"/>
              </a:spcBef>
            </a:pPr>
            <a:endParaRPr/>
          </a:p>
          <a:p>
            <a:pPr marL="667168" lvl="1" indent="-333584" algn="l">
              <a:lnSpc>
                <a:spcPts val="4326"/>
              </a:lnSpc>
              <a:buFont typeface="Arial"/>
              <a:buChar char="•"/>
            </a:pPr>
            <a:r>
              <a:rPr lang="en-US" sz="3090" spc="-3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Loan companies struggle due to incomplete or missing credit history of applicants.</a:t>
            </a:r>
          </a:p>
          <a:p>
            <a:pPr marL="667168" lvl="1" indent="-333584" algn="just">
              <a:lnSpc>
                <a:spcPts val="4326"/>
              </a:lnSpc>
              <a:buFont typeface="Arial"/>
              <a:buChar char="•"/>
            </a:pPr>
            <a:r>
              <a:rPr lang="en-US" sz="3090" spc="-3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This leads to two risks:</a:t>
            </a:r>
          </a:p>
          <a:p>
            <a:pPr algn="just">
              <a:lnSpc>
                <a:spcPts val="4186"/>
              </a:lnSpc>
            </a:pPr>
            <a:r>
              <a:rPr lang="en-US" sz="2990" spc="-2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           1) Approving risky clients →</a:t>
            </a:r>
            <a:r>
              <a:rPr lang="en-US" sz="2990" b="1" spc="-2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financial losses</a:t>
            </a:r>
            <a:r>
              <a:rPr lang="en-US" sz="2990" spc="-2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</a:t>
            </a:r>
          </a:p>
          <a:p>
            <a:pPr algn="just">
              <a:lnSpc>
                <a:spcPts val="4186"/>
              </a:lnSpc>
            </a:pPr>
            <a:r>
              <a:rPr lang="en-US" sz="2990" spc="-2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          2)Rejecting good clients → </a:t>
            </a:r>
            <a:r>
              <a:rPr lang="en-US" sz="2990" b="1" spc="-2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loss of business</a:t>
            </a:r>
            <a:r>
              <a:rPr lang="en-US" sz="2990" spc="-2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marL="667168" lvl="1" indent="-333584" algn="l">
              <a:lnSpc>
                <a:spcPts val="4326"/>
              </a:lnSpc>
              <a:buFont typeface="Arial"/>
              <a:buChar char="•"/>
            </a:pPr>
            <a:r>
              <a:rPr lang="en-US" sz="3090" spc="-3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clear need exists to use data analysis to      identify reliable applicants and reduce credit risk.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68811" y="1074443"/>
            <a:ext cx="6461889" cy="588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919" b="1" spc="-29" dirty="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OBJECTIVES</a:t>
            </a:r>
          </a:p>
          <a:p>
            <a:pPr algn="ctr">
              <a:lnSpc>
                <a:spcPts val="3832"/>
              </a:lnSpc>
            </a:pPr>
            <a:endParaRPr lang="en-US" sz="2919" b="1" spc="-29" dirty="0">
              <a:solidFill>
                <a:srgbClr val="000000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 spc="-30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Perform EDA to find patterns of repayment vs default.</a:t>
            </a: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 spc="-30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Identify key drivers of loan default.</a:t>
            </a: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 spc="-30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Handle missing values, outliers, imbalance in data.</a:t>
            </a: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 spc="-30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Provide data-driven insights for loan approval decisions.</a:t>
            </a:r>
          </a:p>
          <a:p>
            <a:pPr algn="ctr">
              <a:lnSpc>
                <a:spcPts val="3832"/>
              </a:lnSpc>
              <a:spcBef>
                <a:spcPct val="0"/>
              </a:spcBef>
            </a:pPr>
            <a:endParaRPr lang="en-US" sz="3090" spc="-30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C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376" y="1965021"/>
            <a:ext cx="6126518" cy="6509358"/>
          </a:xfrm>
          <a:custGeom>
            <a:avLst/>
            <a:gdLst/>
            <a:ahLst/>
            <a:cxnLst/>
            <a:rect l="l" t="t" r="r" b="b"/>
            <a:pathLst>
              <a:path w="6126518" h="6509358">
                <a:moveTo>
                  <a:pt x="0" y="0"/>
                </a:moveTo>
                <a:lnTo>
                  <a:pt x="6126518" y="0"/>
                </a:lnTo>
                <a:lnTo>
                  <a:pt x="6126518" y="6509358"/>
                </a:lnTo>
                <a:lnTo>
                  <a:pt x="0" y="6509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8" r="-11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74537" y="962025"/>
            <a:ext cx="6527263" cy="589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  <a:spcBef>
                <a:spcPct val="0"/>
              </a:spcBef>
            </a:pPr>
            <a:r>
              <a:rPr lang="en-US" sz="3537" b="1" spc="-35" dirty="0">
                <a:solidFill>
                  <a:srgbClr val="8C623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BUSINESS  </a:t>
            </a:r>
            <a:r>
              <a:rPr lang="en-US" sz="3537" b="1" spc="-35" dirty="0">
                <a:solidFill>
                  <a:srgbClr val="8C6239"/>
                </a:solidFill>
                <a:latin typeface="TT Interphases Bold" panose="020B0604020202020204" charset="0"/>
                <a:ea typeface="TT Interphases Bold"/>
                <a:cs typeface="Times New Roman" panose="02020603050405020304" pitchFamily="18" charset="0"/>
                <a:sym typeface="TT Interphases Bold"/>
              </a:rPr>
              <a:t>UNDERSTANDING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31418" y="2221621"/>
            <a:ext cx="11202234" cy="3373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2"/>
              </a:lnSpc>
              <a:spcBef>
                <a:spcPct val="0"/>
              </a:spcBef>
            </a:pPr>
            <a:r>
              <a:rPr lang="en-US" sz="2737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•Credit risk is a major issue for banks, as defaults directly affect            profitability.</a:t>
            </a:r>
          </a:p>
          <a:p>
            <a:pPr>
              <a:lnSpc>
                <a:spcPts val="3832"/>
              </a:lnSpc>
              <a:spcBef>
                <a:spcPct val="0"/>
              </a:spcBef>
            </a:pPr>
            <a:endParaRPr lang="en-US" sz="2737" spc="-27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>
              <a:lnSpc>
                <a:spcPts val="3832"/>
              </a:lnSpc>
              <a:spcBef>
                <a:spcPct val="0"/>
              </a:spcBef>
            </a:pPr>
            <a:endParaRPr lang="en-US" sz="2737" spc="-27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>
              <a:lnSpc>
                <a:spcPts val="3832"/>
              </a:lnSpc>
              <a:spcBef>
                <a:spcPct val="0"/>
              </a:spcBef>
            </a:pPr>
            <a:endParaRPr lang="en-US" sz="2737" spc="-27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>
              <a:lnSpc>
                <a:spcPts val="3832"/>
              </a:lnSpc>
              <a:spcBef>
                <a:spcPct val="0"/>
              </a:spcBef>
            </a:pPr>
            <a:endParaRPr lang="en-US" sz="2737" spc="-27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>
              <a:lnSpc>
                <a:spcPts val="3832"/>
              </a:lnSpc>
              <a:spcBef>
                <a:spcPct val="0"/>
              </a:spcBef>
            </a:pPr>
            <a:endParaRPr lang="en-US" sz="2737" spc="-27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31418" y="3428877"/>
            <a:ext cx="11556582" cy="95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  <a:spcBef>
                <a:spcPct val="0"/>
              </a:spcBef>
            </a:pPr>
            <a:r>
              <a:rPr lang="en-US" sz="2739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•Our goal is to find borrowers who are likely to not pay back their loans, so        lenders can take less risk.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31418" y="4968567"/>
            <a:ext cx="11556582" cy="95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  <a:spcBef>
                <a:spcPct val="0"/>
              </a:spcBef>
            </a:pPr>
            <a:r>
              <a:rPr lang="en-US" sz="2739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•The project acts like a real business case, and EDA helps find important risk factors.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51256"/>
            <a:ext cx="11473202" cy="2753568"/>
          </a:xfrm>
          <a:custGeom>
            <a:avLst/>
            <a:gdLst/>
            <a:ahLst/>
            <a:cxnLst/>
            <a:rect l="l" t="t" r="r" b="b"/>
            <a:pathLst>
              <a:path w="11473202" h="2753568">
                <a:moveTo>
                  <a:pt x="0" y="0"/>
                </a:moveTo>
                <a:lnTo>
                  <a:pt x="11473202" y="0"/>
                </a:lnTo>
                <a:lnTo>
                  <a:pt x="11473202" y="2753568"/>
                </a:lnTo>
                <a:lnTo>
                  <a:pt x="0" y="275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144015"/>
            <a:ext cx="11301259" cy="2641669"/>
          </a:xfrm>
          <a:custGeom>
            <a:avLst/>
            <a:gdLst/>
            <a:ahLst/>
            <a:cxnLst/>
            <a:rect l="l" t="t" r="r" b="b"/>
            <a:pathLst>
              <a:path w="11301259" h="2641669">
                <a:moveTo>
                  <a:pt x="0" y="0"/>
                </a:moveTo>
                <a:lnTo>
                  <a:pt x="11301259" y="0"/>
                </a:lnTo>
                <a:lnTo>
                  <a:pt x="11301259" y="2641669"/>
                </a:lnTo>
                <a:lnTo>
                  <a:pt x="0" y="2641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63832" y="545782"/>
            <a:ext cx="4542367" cy="605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  <a:spcBef>
                <a:spcPct val="0"/>
              </a:spcBef>
            </a:pPr>
            <a:r>
              <a:rPr lang="en-US" sz="3537" b="1" spc="-35" dirty="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DATA OVERVIEW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6785684"/>
            <a:ext cx="11301259" cy="3220859"/>
          </a:xfrm>
          <a:custGeom>
            <a:avLst/>
            <a:gdLst/>
            <a:ahLst/>
            <a:cxnLst/>
            <a:rect l="l" t="t" r="r" b="b"/>
            <a:pathLst>
              <a:path w="11301259" h="3220859">
                <a:moveTo>
                  <a:pt x="0" y="0"/>
                </a:moveTo>
                <a:lnTo>
                  <a:pt x="11301259" y="0"/>
                </a:lnTo>
                <a:lnTo>
                  <a:pt x="11301259" y="3220859"/>
                </a:lnTo>
                <a:lnTo>
                  <a:pt x="0" y="3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43247" y="2050777"/>
            <a:ext cx="5364666" cy="129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981" lvl="1" indent="-267991" algn="l">
              <a:lnSpc>
                <a:spcPts val="3475"/>
              </a:lnSpc>
              <a:buFont typeface="Arial"/>
              <a:buChar char="•"/>
            </a:pPr>
            <a:r>
              <a:rPr lang="en-US" sz="2482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Application Data → 307,511 records, 122 features (loan application details).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81540" y="5095875"/>
            <a:ext cx="5606460" cy="1271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925" lvl="1" indent="-264963" algn="l">
              <a:lnSpc>
                <a:spcPts val="3436"/>
              </a:lnSpc>
              <a:buFont typeface="Arial"/>
              <a:buChar char="•"/>
            </a:pPr>
            <a:r>
              <a:rPr lang="en-US" sz="2454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Previous Applications → 1,670,214 records, 37 features (past loan history).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43247" y="7950820"/>
            <a:ext cx="5354512" cy="84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258" lvl="1" indent="-263129" algn="l">
              <a:lnSpc>
                <a:spcPts val="3412"/>
              </a:lnSpc>
              <a:buFont typeface="Arial"/>
              <a:buChar char="•"/>
            </a:pPr>
            <a:r>
              <a:rPr lang="en-US" sz="2437" spc="-2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Columns Description → 160 rows (dictionary of feature meanings).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3372" y="6072784"/>
            <a:ext cx="6124933" cy="4214216"/>
          </a:xfrm>
          <a:custGeom>
            <a:avLst/>
            <a:gdLst/>
            <a:ahLst/>
            <a:cxnLst/>
            <a:rect l="l" t="t" r="r" b="b"/>
            <a:pathLst>
              <a:path w="6124933" h="4214216">
                <a:moveTo>
                  <a:pt x="0" y="0"/>
                </a:moveTo>
                <a:lnTo>
                  <a:pt x="6124934" y="0"/>
                </a:lnTo>
                <a:lnTo>
                  <a:pt x="6124934" y="4214216"/>
                </a:lnTo>
                <a:lnTo>
                  <a:pt x="0" y="421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0" b="-4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3372" y="1028700"/>
            <a:ext cx="6682180" cy="5044084"/>
          </a:xfrm>
          <a:custGeom>
            <a:avLst/>
            <a:gdLst/>
            <a:ahLst/>
            <a:cxnLst/>
            <a:rect l="l" t="t" r="r" b="b"/>
            <a:pathLst>
              <a:path w="6682180" h="5044084">
                <a:moveTo>
                  <a:pt x="0" y="0"/>
                </a:moveTo>
                <a:lnTo>
                  <a:pt x="6682180" y="0"/>
                </a:lnTo>
                <a:lnTo>
                  <a:pt x="6682180" y="5044084"/>
                </a:lnTo>
                <a:lnTo>
                  <a:pt x="0" y="5044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8" t="-1581" r="-3669" b="-310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85552" y="2347466"/>
            <a:ext cx="3232076" cy="1846054"/>
          </a:xfrm>
          <a:custGeom>
            <a:avLst/>
            <a:gdLst/>
            <a:ahLst/>
            <a:cxnLst/>
            <a:rect l="l" t="t" r="r" b="b"/>
            <a:pathLst>
              <a:path w="3232076" h="1846054">
                <a:moveTo>
                  <a:pt x="0" y="0"/>
                </a:moveTo>
                <a:lnTo>
                  <a:pt x="3232076" y="0"/>
                </a:lnTo>
                <a:lnTo>
                  <a:pt x="3232076" y="1846054"/>
                </a:lnTo>
                <a:lnTo>
                  <a:pt x="0" y="1846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85552" y="7377746"/>
            <a:ext cx="3405658" cy="1127577"/>
          </a:xfrm>
          <a:custGeom>
            <a:avLst/>
            <a:gdLst/>
            <a:ahLst/>
            <a:cxnLst/>
            <a:rect l="l" t="t" r="r" b="b"/>
            <a:pathLst>
              <a:path w="3405658" h="1127577">
                <a:moveTo>
                  <a:pt x="0" y="0"/>
                </a:moveTo>
                <a:lnTo>
                  <a:pt x="3405659" y="0"/>
                </a:lnTo>
                <a:lnTo>
                  <a:pt x="3405659" y="1127578"/>
                </a:lnTo>
                <a:lnTo>
                  <a:pt x="0" y="1127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43681" y="382759"/>
            <a:ext cx="7348463" cy="645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6"/>
              </a:lnSpc>
              <a:spcBef>
                <a:spcPct val="0"/>
              </a:spcBef>
            </a:pPr>
            <a:r>
              <a:rPr lang="en-US" sz="3819" b="1" spc="-3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CLEANING &amp; PREPARATION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60626" y="4136370"/>
            <a:ext cx="8327374" cy="338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052" lvl="1" indent="-298026" algn="l">
              <a:lnSpc>
                <a:spcPts val="3865"/>
              </a:lnSpc>
              <a:buFont typeface="Arial"/>
              <a:buChar char="•"/>
            </a:pPr>
            <a:r>
              <a:rPr lang="en-US" sz="2760" spc="-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Missing values found in Occupation, Annuity, Down Payment.</a:t>
            </a:r>
          </a:p>
          <a:p>
            <a:pPr marL="596052" lvl="1" indent="-298026" algn="l">
              <a:lnSpc>
                <a:spcPts val="3865"/>
              </a:lnSpc>
              <a:buFont typeface="Arial"/>
              <a:buChar char="•"/>
            </a:pPr>
            <a:r>
              <a:rPr lang="en-US" sz="2760" spc="-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Negative values fixed (Days Birth, Days Employed).</a:t>
            </a:r>
          </a:p>
          <a:p>
            <a:pPr marL="596052" lvl="1" indent="-298026" algn="l">
              <a:lnSpc>
                <a:spcPts val="3865"/>
              </a:lnSpc>
              <a:buFont typeface="Arial"/>
              <a:buChar char="•"/>
            </a:pPr>
            <a:r>
              <a:rPr lang="en-US" sz="2760" spc="-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Outliers checked in income &amp; loan amounts.</a:t>
            </a:r>
          </a:p>
          <a:p>
            <a:pPr marL="596052" lvl="1" indent="-298026" algn="l">
              <a:lnSpc>
                <a:spcPts val="3865"/>
              </a:lnSpc>
              <a:buFont typeface="Arial"/>
              <a:buChar char="•"/>
            </a:pPr>
            <a:r>
              <a:rPr lang="en-US" sz="2760" spc="-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Target imbalance: Most clients repaid, fewer defaults.</a:t>
            </a:r>
          </a:p>
          <a:p>
            <a:pPr algn="l">
              <a:lnSpc>
                <a:spcPts val="3865"/>
              </a:lnSpc>
              <a:spcBef>
                <a:spcPct val="0"/>
              </a:spcBef>
            </a:pPr>
            <a:endParaRPr lang="en-US" sz="2760" spc="-27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688" y="1216641"/>
            <a:ext cx="5539240" cy="4122350"/>
          </a:xfrm>
          <a:custGeom>
            <a:avLst/>
            <a:gdLst/>
            <a:ahLst/>
            <a:cxnLst/>
            <a:rect l="l" t="t" r="r" b="b"/>
            <a:pathLst>
              <a:path w="5539240" h="4122350">
                <a:moveTo>
                  <a:pt x="0" y="0"/>
                </a:moveTo>
                <a:lnTo>
                  <a:pt x="5539240" y="0"/>
                </a:lnTo>
                <a:lnTo>
                  <a:pt x="5539240" y="4122351"/>
                </a:lnTo>
                <a:lnTo>
                  <a:pt x="0" y="4122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4" b="-7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72060" y="1216641"/>
            <a:ext cx="10968463" cy="6690168"/>
          </a:xfrm>
          <a:custGeom>
            <a:avLst/>
            <a:gdLst/>
            <a:ahLst/>
            <a:cxnLst/>
            <a:rect l="l" t="t" r="r" b="b"/>
            <a:pathLst>
              <a:path w="10968463" h="6690168">
                <a:moveTo>
                  <a:pt x="0" y="0"/>
                </a:moveTo>
                <a:lnTo>
                  <a:pt x="10968463" y="0"/>
                </a:lnTo>
                <a:lnTo>
                  <a:pt x="10968463" y="6690168"/>
                </a:lnTo>
                <a:lnTo>
                  <a:pt x="0" y="6690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94" r="-31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15000" y="342900"/>
            <a:ext cx="6031877" cy="645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46"/>
              </a:lnSpc>
              <a:spcBef>
                <a:spcPct val="0"/>
              </a:spcBef>
            </a:pPr>
            <a:r>
              <a:rPr lang="en-US" sz="3819" spc="-3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3819" b="1" spc="-38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DEMOGRAPHIC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0062" y="7662921"/>
            <a:ext cx="12374763" cy="18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3383" lvl="1" indent="-321692" algn="l">
              <a:lnSpc>
                <a:spcPts val="4172"/>
              </a:lnSpc>
              <a:buFont typeface="Arial"/>
              <a:buChar char="•"/>
            </a:pPr>
            <a:r>
              <a:rPr lang="en-US" sz="2980" spc="-2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Most applicants are 30–45 years old.</a:t>
            </a:r>
          </a:p>
          <a:p>
            <a:pPr marL="643383" lvl="1" indent="-321692" algn="l">
              <a:lnSpc>
                <a:spcPts val="4172"/>
              </a:lnSpc>
              <a:buFont typeface="Arial"/>
              <a:buChar char="•"/>
            </a:pPr>
            <a:r>
              <a:rPr lang="en-US" sz="2980" spc="-2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Younger clients show slightly higher risk of default.</a:t>
            </a:r>
          </a:p>
          <a:p>
            <a:pPr marL="643383" lvl="1" indent="-321692" algn="l">
              <a:lnSpc>
                <a:spcPts val="4172"/>
              </a:lnSpc>
              <a:buFont typeface="Arial"/>
              <a:buChar char="•"/>
            </a:pPr>
            <a:r>
              <a:rPr lang="en-US" sz="2980" spc="-2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Gender split: more males, but default rate is similar across genders.</a:t>
            </a:r>
          </a:p>
          <a:p>
            <a:pPr algn="ctr">
              <a:lnSpc>
                <a:spcPts val="2072"/>
              </a:lnSpc>
              <a:spcBef>
                <a:spcPct val="0"/>
              </a:spcBef>
            </a:pPr>
            <a:endParaRPr lang="en-US" sz="2980" spc="-29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563" y="1028700"/>
            <a:ext cx="9749466" cy="4716304"/>
          </a:xfrm>
          <a:custGeom>
            <a:avLst/>
            <a:gdLst/>
            <a:ahLst/>
            <a:cxnLst/>
            <a:rect l="l" t="t" r="r" b="b"/>
            <a:pathLst>
              <a:path w="9749466" h="4716304">
                <a:moveTo>
                  <a:pt x="0" y="0"/>
                </a:moveTo>
                <a:lnTo>
                  <a:pt x="9749466" y="0"/>
                </a:lnTo>
                <a:lnTo>
                  <a:pt x="9749466" y="4716304"/>
                </a:lnTo>
                <a:lnTo>
                  <a:pt x="0" y="4716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179654"/>
            <a:ext cx="11140885" cy="3701162"/>
          </a:xfrm>
          <a:custGeom>
            <a:avLst/>
            <a:gdLst/>
            <a:ahLst/>
            <a:cxnLst/>
            <a:rect l="l" t="t" r="r" b="b"/>
            <a:pathLst>
              <a:path w="11140885" h="3701162">
                <a:moveTo>
                  <a:pt x="0" y="0"/>
                </a:moveTo>
                <a:lnTo>
                  <a:pt x="11140885" y="0"/>
                </a:lnTo>
                <a:lnTo>
                  <a:pt x="11140885" y="3701162"/>
                </a:lnTo>
                <a:lnTo>
                  <a:pt x="0" y="3701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4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15000" y="245428"/>
            <a:ext cx="6141111" cy="688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FINANCIAL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98544" y="2380734"/>
            <a:ext cx="6974571" cy="587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030" lvl="1" indent="-359515" algn="l">
              <a:lnSpc>
                <a:spcPts val="4662"/>
              </a:lnSpc>
              <a:buFont typeface="Arial"/>
              <a:buChar char="•"/>
            </a:pPr>
            <a:r>
              <a:rPr lang="en-US" sz="3330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Defaulters generally have slightly lower </a:t>
            </a:r>
            <a:r>
              <a:rPr lang="en-US" sz="3330" b="1" spc="-33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income</a:t>
            </a:r>
            <a:r>
              <a:rPr lang="en-US" sz="3330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&amp; </a:t>
            </a:r>
            <a:r>
              <a:rPr lang="en-US" sz="3330" b="1" spc="-33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credit</a:t>
            </a:r>
            <a:r>
              <a:rPr lang="en-US" sz="3330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amounts.</a:t>
            </a:r>
          </a:p>
          <a:p>
            <a:pPr marL="719030" lvl="1" indent="-359515" algn="l">
              <a:lnSpc>
                <a:spcPts val="4662"/>
              </a:lnSpc>
              <a:buFont typeface="Arial"/>
              <a:buChar char="•"/>
            </a:pPr>
            <a:r>
              <a:rPr lang="en-US" sz="3330" b="1" spc="-33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Annuity payments </a:t>
            </a:r>
            <a:r>
              <a:rPr lang="en-US" sz="3330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are relatively higher among defaulters.</a:t>
            </a:r>
          </a:p>
          <a:p>
            <a:pPr marL="719030" lvl="1" indent="-359515" algn="l">
              <a:lnSpc>
                <a:spcPts val="4662"/>
              </a:lnSpc>
              <a:buFont typeface="Arial"/>
              <a:buChar char="•"/>
            </a:pPr>
            <a:r>
              <a:rPr lang="en-US" sz="3330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Loan amounts (</a:t>
            </a:r>
            <a:r>
              <a:rPr lang="en-US" sz="3330" b="1" spc="-33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Goods Price</a:t>
            </a:r>
            <a:r>
              <a:rPr lang="en-US" sz="3330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) vary widely, with </a:t>
            </a:r>
            <a:r>
              <a:rPr lang="en-US" sz="3330" b="1" spc="-33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outliers</a:t>
            </a:r>
            <a:r>
              <a:rPr lang="en-US" sz="3330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detected and capped.</a:t>
            </a:r>
          </a:p>
          <a:p>
            <a:pPr marL="719030" lvl="1" indent="-359515" algn="l">
              <a:lnSpc>
                <a:spcPts val="4662"/>
              </a:lnSpc>
              <a:buFont typeface="Arial"/>
              <a:buChar char="•"/>
            </a:pPr>
            <a:r>
              <a:rPr lang="en-US" sz="3330" spc="-3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Financial stability indicators help differentiate safe vs risky clients.</a:t>
            </a:r>
          </a:p>
          <a:p>
            <a:pPr algn="l">
              <a:lnSpc>
                <a:spcPts val="4662"/>
              </a:lnSpc>
              <a:spcBef>
                <a:spcPct val="0"/>
              </a:spcBef>
            </a:pPr>
            <a:endParaRPr lang="en-US" sz="3330" spc="-33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82437"/>
            <a:ext cx="4210344" cy="4683041"/>
          </a:xfrm>
          <a:custGeom>
            <a:avLst/>
            <a:gdLst/>
            <a:ahLst/>
            <a:cxnLst/>
            <a:rect l="l" t="t" r="r" b="b"/>
            <a:pathLst>
              <a:path w="4210344" h="4683041">
                <a:moveTo>
                  <a:pt x="0" y="0"/>
                </a:moveTo>
                <a:lnTo>
                  <a:pt x="4210344" y="0"/>
                </a:lnTo>
                <a:lnTo>
                  <a:pt x="4210344" y="4683041"/>
                </a:lnTo>
                <a:lnTo>
                  <a:pt x="0" y="4683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57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930360"/>
            <a:ext cx="5761015" cy="4356640"/>
          </a:xfrm>
          <a:custGeom>
            <a:avLst/>
            <a:gdLst/>
            <a:ahLst/>
            <a:cxnLst/>
            <a:rect l="l" t="t" r="r" b="b"/>
            <a:pathLst>
              <a:path w="5761015" h="4356640">
                <a:moveTo>
                  <a:pt x="0" y="0"/>
                </a:moveTo>
                <a:lnTo>
                  <a:pt x="5761015" y="0"/>
                </a:lnTo>
                <a:lnTo>
                  <a:pt x="5761015" y="4356640"/>
                </a:lnTo>
                <a:lnTo>
                  <a:pt x="0" y="4356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867400" y="409045"/>
            <a:ext cx="6476960" cy="44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 b="1" spc="-27" dirty="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PREVIOUS APPLICATIONS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3357107"/>
            <a:ext cx="7599045" cy="435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026" lvl="1" indent="-295513" algn="ctr">
              <a:lnSpc>
                <a:spcPts val="3832"/>
              </a:lnSpc>
              <a:buFont typeface="Arial"/>
              <a:buChar char="•"/>
            </a:pPr>
            <a:r>
              <a:rPr lang="en-US" sz="2737" spc="-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62% Approved, ~18% Cancelled, ~17% Refused, ~2% Unused.</a:t>
            </a:r>
          </a:p>
          <a:p>
            <a:pPr marL="591026" lvl="1" indent="-295513" algn="ctr">
              <a:lnSpc>
                <a:spcPts val="3832"/>
              </a:lnSpc>
              <a:buFont typeface="Arial"/>
              <a:buChar char="•"/>
            </a:pPr>
            <a:r>
              <a:rPr lang="en-US" sz="2737" spc="-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Loan purposes mainly fall under XAP (55.7%) and XNA (40.9%).</a:t>
            </a:r>
          </a:p>
          <a:p>
            <a:pPr marL="591026" lvl="1" indent="-295513" algn="ctr">
              <a:lnSpc>
                <a:spcPts val="3832"/>
              </a:lnSpc>
              <a:buFont typeface="Arial"/>
              <a:buChar char="•"/>
            </a:pPr>
            <a:r>
              <a:rPr lang="en-US" sz="2737" spc="-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Very few loans were for repairs or business expansion.</a:t>
            </a:r>
          </a:p>
          <a:p>
            <a:pPr marL="591026" lvl="1" indent="-295513" algn="ctr">
              <a:lnSpc>
                <a:spcPts val="3832"/>
              </a:lnSpc>
              <a:buFont typeface="Arial"/>
              <a:buChar char="•"/>
            </a:pPr>
            <a:r>
              <a:rPr lang="en-US" sz="2737" spc="-2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Previous status &amp; purpose give important signals of client reliability.</a:t>
            </a:r>
          </a:p>
          <a:p>
            <a:pPr algn="ctr">
              <a:lnSpc>
                <a:spcPts val="3832"/>
              </a:lnSpc>
              <a:spcBef>
                <a:spcPct val="0"/>
              </a:spcBef>
            </a:pPr>
            <a:endParaRPr lang="en-US" sz="2737" spc="-27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6663" y="2670409"/>
            <a:ext cx="8301619" cy="5904527"/>
          </a:xfrm>
          <a:custGeom>
            <a:avLst/>
            <a:gdLst/>
            <a:ahLst/>
            <a:cxnLst/>
            <a:rect l="l" t="t" r="r" b="b"/>
            <a:pathLst>
              <a:path w="8301619" h="5904527">
                <a:moveTo>
                  <a:pt x="0" y="0"/>
                </a:moveTo>
                <a:lnTo>
                  <a:pt x="8301619" y="0"/>
                </a:lnTo>
                <a:lnTo>
                  <a:pt x="8301619" y="5904526"/>
                </a:lnTo>
                <a:lnTo>
                  <a:pt x="0" y="590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87560" y="555307"/>
            <a:ext cx="3507896" cy="473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sz="2737" b="1" spc="-27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CORRELATION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2360" y="1322273"/>
            <a:ext cx="6922440" cy="986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260" lvl="1" indent="-302130" algn="ctr">
              <a:lnSpc>
                <a:spcPts val="3918"/>
              </a:lnSpc>
              <a:buFont typeface="Arial"/>
              <a:buChar char="•"/>
            </a:pPr>
            <a:r>
              <a:rPr lang="en-US" sz="2798" spc="-27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Correlation Heatmap-Application Data</a:t>
            </a:r>
          </a:p>
          <a:p>
            <a:pPr algn="ctr">
              <a:lnSpc>
                <a:spcPts val="3918"/>
              </a:lnSpc>
            </a:pPr>
            <a:endParaRPr lang="en-US" sz="2798" spc="-27" dirty="0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38282" y="2805324"/>
            <a:ext cx="9150251" cy="428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473" lvl="1" indent="-240737" algn="l">
              <a:lnSpc>
                <a:spcPts val="3122"/>
              </a:lnSpc>
              <a:buFont typeface="Arial"/>
              <a:buChar char="•"/>
            </a:pPr>
            <a:r>
              <a:rPr lang="en-US" sz="2230" spc="-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Strong correlations observed among housing-related variables (e.g., APARTMENTS, COMMONAREA, LIVINGAREA).</a:t>
            </a:r>
          </a:p>
          <a:p>
            <a:pPr marL="481473" lvl="1" indent="-240737" algn="l">
              <a:lnSpc>
                <a:spcPts val="3122"/>
              </a:lnSpc>
              <a:buFont typeface="Arial"/>
              <a:buChar char="•"/>
            </a:pPr>
            <a:r>
              <a:rPr lang="en-US" sz="2230" spc="-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Credit Amount (AMT_CREDIT) is positively correlated with Goods Price (AMT_GOODS_PRICE).</a:t>
            </a:r>
          </a:p>
          <a:p>
            <a:pPr marL="481473" lvl="1" indent="-240737" algn="l">
              <a:lnSpc>
                <a:spcPts val="3122"/>
              </a:lnSpc>
              <a:buFont typeface="Arial"/>
              <a:buChar char="•"/>
            </a:pPr>
            <a:r>
              <a:rPr lang="en-US" sz="2230" spc="-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Days variables (DAYS_BIRTH, DAYS_EMPLOYED) show meaningful correlation with repayment behavior.</a:t>
            </a:r>
          </a:p>
          <a:p>
            <a:pPr marL="481473" lvl="1" indent="-240737" algn="l">
              <a:lnSpc>
                <a:spcPts val="3122"/>
              </a:lnSpc>
              <a:buFont typeface="Arial"/>
              <a:buChar char="•"/>
            </a:pPr>
            <a:r>
              <a:rPr lang="en-US" sz="2230" spc="-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High multicollinearity exists between similar features → feature reduction may be required in modeling.</a:t>
            </a:r>
          </a:p>
          <a:p>
            <a:pPr marL="481473" lvl="1" indent="-240737" algn="l">
              <a:lnSpc>
                <a:spcPts val="3122"/>
              </a:lnSpc>
              <a:buFont typeface="Arial"/>
              <a:buChar char="•"/>
            </a:pPr>
            <a:r>
              <a:rPr lang="en-US" sz="2230" spc="-2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Heatmap confirms both financial and demographic variables are important for credit risk.</a:t>
            </a:r>
          </a:p>
          <a:p>
            <a:pPr algn="l">
              <a:lnSpc>
                <a:spcPts val="3122"/>
              </a:lnSpc>
              <a:spcBef>
                <a:spcPct val="0"/>
              </a:spcBef>
            </a:pPr>
            <a:endParaRPr lang="en-US" sz="2230" spc="-22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1024</Words>
  <Application>Microsoft Office PowerPoint</Application>
  <PresentationFormat>Custom</PresentationFormat>
  <Paragraphs>105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TT Interphases</vt:lpstr>
      <vt:lpstr>Arial</vt:lpstr>
      <vt:lpstr>TT Interphases Bold</vt:lpstr>
      <vt:lpstr>Canva Sans Bold</vt:lpstr>
      <vt:lpstr>Canva Sans</vt:lpstr>
      <vt:lpstr>Edwardian Script ITC</vt:lpstr>
      <vt:lpstr>TT Ramillas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Risk Analysis Exploratory Data Analysis on Loan Applications</dc:title>
  <dc:creator>Raj Gopal</dc:creator>
  <cp:lastModifiedBy>Raj Gopal</cp:lastModifiedBy>
  <cp:revision>11</cp:revision>
  <dcterms:created xsi:type="dcterms:W3CDTF">2006-08-16T00:00:00Z</dcterms:created>
  <dcterms:modified xsi:type="dcterms:W3CDTF">2025-09-28T17:56:57Z</dcterms:modified>
  <dc:identifier>DAG0PcLM2a4</dc:identifier>
</cp:coreProperties>
</file>